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gorozhankina\&#1056;&#1072;&#1073;&#1086;&#1095;&#1080;&#1081;%20&#1089;&#1090;&#1086;&#1083;\anket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кол-во ответов</c:v>
                </c:pt>
              </c:strCache>
            </c:strRef>
          </c:tx>
          <c:invertIfNegative val="0"/>
          <c:cat>
            <c:strRef>
              <c:f>Лист1!$B$1:$K$1</c:f>
              <c:strCache>
                <c:ptCount val="10"/>
                <c:pt idx="0">
                  <c:v>кликать</c:v>
                </c:pt>
                <c:pt idx="1">
                  <c:v>сайт </c:v>
                </c:pt>
                <c:pt idx="2">
                  <c:v>смартфон</c:v>
                </c:pt>
                <c:pt idx="3">
                  <c:v>троллинг</c:v>
                </c:pt>
                <c:pt idx="4">
                  <c:v>браузер</c:v>
                </c:pt>
                <c:pt idx="5">
                  <c:v>прайм-тайм   </c:v>
                </c:pt>
                <c:pt idx="6">
                  <c:v>электорат </c:v>
                </c:pt>
                <c:pt idx="7">
                  <c:v>провайдер</c:v>
                </c:pt>
                <c:pt idx="8">
                  <c:v>прайс лист</c:v>
                </c:pt>
                <c:pt idx="9">
                  <c:v>постер</c:v>
                </c:pt>
              </c:strCache>
            </c:strRef>
          </c:cat>
          <c:val>
            <c:numRef>
              <c:f>Лист1!$B$2:$K$2</c:f>
              <c:numCache>
                <c:formatCode>General</c:formatCode>
                <c:ptCount val="10"/>
                <c:pt idx="0">
                  <c:v>34</c:v>
                </c:pt>
                <c:pt idx="1">
                  <c:v>24</c:v>
                </c:pt>
                <c:pt idx="2">
                  <c:v>32</c:v>
                </c:pt>
                <c:pt idx="3">
                  <c:v>29</c:v>
                </c:pt>
                <c:pt idx="4">
                  <c:v>28</c:v>
                </c:pt>
                <c:pt idx="5">
                  <c:v>15</c:v>
                </c:pt>
                <c:pt idx="6">
                  <c:v>29</c:v>
                </c:pt>
                <c:pt idx="7">
                  <c:v>29</c:v>
                </c:pt>
                <c:pt idx="8">
                  <c:v>25</c:v>
                </c:pt>
                <c:pt idx="9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 кол-во правильных ответов</c:v>
                </c:pt>
              </c:strCache>
            </c:strRef>
          </c:tx>
          <c:invertIfNegative val="0"/>
          <c:cat>
            <c:strRef>
              <c:f>Лист1!$B$1:$K$1</c:f>
              <c:strCache>
                <c:ptCount val="10"/>
                <c:pt idx="0">
                  <c:v>кликать</c:v>
                </c:pt>
                <c:pt idx="1">
                  <c:v>сайт </c:v>
                </c:pt>
                <c:pt idx="2">
                  <c:v>смартфон</c:v>
                </c:pt>
                <c:pt idx="3">
                  <c:v>троллинг</c:v>
                </c:pt>
                <c:pt idx="4">
                  <c:v>браузер</c:v>
                </c:pt>
                <c:pt idx="5">
                  <c:v>прайм-тайм   </c:v>
                </c:pt>
                <c:pt idx="6">
                  <c:v>электорат </c:v>
                </c:pt>
                <c:pt idx="7">
                  <c:v>провайдер</c:v>
                </c:pt>
                <c:pt idx="8">
                  <c:v>прайс лист</c:v>
                </c:pt>
                <c:pt idx="9">
                  <c:v>постер</c:v>
                </c:pt>
              </c:strCache>
            </c:strRef>
          </c:cat>
          <c:val>
            <c:numRef>
              <c:f>Лист1!$B$3:$K$3</c:f>
              <c:numCache>
                <c:formatCode>General</c:formatCode>
                <c:ptCount val="10"/>
                <c:pt idx="0">
                  <c:v>11</c:v>
                </c:pt>
                <c:pt idx="1">
                  <c:v>8</c:v>
                </c:pt>
                <c:pt idx="2">
                  <c:v>2</c:v>
                </c:pt>
                <c:pt idx="3">
                  <c:v>13</c:v>
                </c:pt>
                <c:pt idx="4">
                  <c:v>2</c:v>
                </c:pt>
                <c:pt idx="5">
                  <c:v>5</c:v>
                </c:pt>
                <c:pt idx="6">
                  <c:v>9</c:v>
                </c:pt>
                <c:pt idx="7">
                  <c:v>18</c:v>
                </c:pt>
                <c:pt idx="8">
                  <c:v>25</c:v>
                </c:pt>
                <c:pt idx="9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179136"/>
        <c:axId val="123389056"/>
      </c:barChart>
      <c:catAx>
        <c:axId val="141179136"/>
        <c:scaling>
          <c:orientation val="minMax"/>
        </c:scaling>
        <c:delete val="0"/>
        <c:axPos val="b"/>
        <c:majorTickMark val="out"/>
        <c:minorTickMark val="none"/>
        <c:tickLblPos val="nextTo"/>
        <c:crossAx val="123389056"/>
        <c:crosses val="autoZero"/>
        <c:auto val="1"/>
        <c:lblAlgn val="ctr"/>
        <c:lblOffset val="100"/>
        <c:noMultiLvlLbl val="0"/>
      </c:catAx>
      <c:valAx>
        <c:axId val="123389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179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696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162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63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03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00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2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33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4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4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2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E722B-FA40-4854-8798-DFDB4D5206D8}" type="datetimeFigureOut">
              <a:rPr lang="ru-RU" smtClean="0"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DBCE-4974-4270-A5D3-C63592AA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41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6552727"/>
          </a:xfrm>
        </p:spPr>
        <p:txBody>
          <a:bodyPr>
            <a:normAutofit/>
          </a:bodyPr>
          <a:lstStyle/>
          <a:p>
            <a:r>
              <a:rPr lang="ru-RU" sz="6600" dirty="0"/>
              <a:t>Проект 7-8х классов гимназии №1540</a:t>
            </a:r>
            <a:br>
              <a:rPr lang="ru-RU" sz="6600" dirty="0"/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0030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75656" y="1412776"/>
            <a:ext cx="7668344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dirty="0"/>
              <a:t>Профессия - лингвист</a:t>
            </a:r>
          </a:p>
          <a:p>
            <a:pPr marL="0" indent="0">
              <a:buNone/>
            </a:pP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79633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Выяснить особенности профессии </a:t>
            </a:r>
            <a:r>
              <a:rPr lang="ru-RU" sz="4400" dirty="0" smtClean="0"/>
              <a:t>лингвиста</a:t>
            </a:r>
            <a:r>
              <a:rPr lang="en-US" sz="4400" dirty="0" smtClean="0"/>
              <a:t>.</a:t>
            </a:r>
            <a:endParaRPr lang="ru-RU" sz="4400" dirty="0"/>
          </a:p>
          <a:p>
            <a:r>
              <a:rPr lang="ru-RU" sz="4400" dirty="0"/>
              <a:t>Проанализировать происхождение </a:t>
            </a:r>
            <a:r>
              <a:rPr lang="ru-RU" sz="4400" dirty="0" smtClean="0"/>
              <a:t>неологизмов</a:t>
            </a:r>
            <a:r>
              <a:rPr lang="en-US" sz="4400" dirty="0" smtClean="0"/>
              <a:t>.</a:t>
            </a:r>
            <a:endParaRPr lang="ru-RU" sz="4400" dirty="0"/>
          </a:p>
          <a:p>
            <a:r>
              <a:rPr lang="ru-RU" sz="4400" dirty="0"/>
              <a:t>Создать школьный словарь </a:t>
            </a:r>
            <a:r>
              <a:rPr lang="ru-RU" sz="4400" dirty="0" smtClean="0"/>
              <a:t>неологизмов</a:t>
            </a:r>
            <a:r>
              <a:rPr lang="en-US" sz="4400" dirty="0" smtClean="0"/>
              <a:t>.</a:t>
            </a:r>
            <a:endParaRPr lang="ru-RU" sz="4400" dirty="0"/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867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714202"/>
          </a:xfrm>
        </p:spPr>
        <p:txBody>
          <a:bodyPr>
            <a:normAutofit/>
          </a:bodyPr>
          <a:lstStyle/>
          <a:p>
            <a:r>
              <a:rPr lang="ru-RU" dirty="0"/>
              <a:t>Лингвист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/>
              <a:t>Лингвист – человек, изучающий язык, его структуру и характерные черты. Чтобы выдержать конкуренцию, он должен быть всесторонне образован.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7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dirty="0"/>
              <a:t>Личные качества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/>
              <a:t>Грамотная </a:t>
            </a:r>
            <a:r>
              <a:rPr lang="ru-RU" sz="3600" dirty="0" smtClean="0"/>
              <a:t>речь</a:t>
            </a:r>
            <a:endParaRPr lang="ru-RU" sz="3600" dirty="0"/>
          </a:p>
          <a:p>
            <a:r>
              <a:rPr lang="ru-RU" sz="3600" dirty="0"/>
              <a:t>Хороший слух </a:t>
            </a:r>
            <a:endParaRPr lang="en-US" sz="3600" dirty="0" smtClean="0"/>
          </a:p>
          <a:p>
            <a:r>
              <a:rPr lang="ru-RU" sz="3600" dirty="0" smtClean="0"/>
              <a:t>Терпение </a:t>
            </a:r>
            <a:r>
              <a:rPr lang="ru-RU" sz="3600" dirty="0"/>
              <a:t>и усидчивость</a:t>
            </a:r>
          </a:p>
          <a:p>
            <a:r>
              <a:rPr lang="ru-RU" sz="3600" dirty="0"/>
              <a:t>Внимательность</a:t>
            </a:r>
          </a:p>
          <a:p>
            <a:r>
              <a:rPr lang="ru-RU" sz="3600" dirty="0"/>
              <a:t>Хорошая </a:t>
            </a:r>
            <a:r>
              <a:rPr lang="ru-RU" sz="3600" dirty="0" smtClean="0"/>
              <a:t>эрудиция</a:t>
            </a:r>
            <a:r>
              <a:rPr lang="en-US" sz="3600" dirty="0" smtClean="0"/>
              <a:t> </a:t>
            </a:r>
            <a:r>
              <a:rPr lang="ru-RU" sz="3600" dirty="0" smtClean="0"/>
              <a:t>и память</a:t>
            </a:r>
            <a:endParaRPr lang="ru-RU" sz="3600" dirty="0"/>
          </a:p>
          <a:p>
            <a:r>
              <a:rPr lang="ru-RU" sz="3600" dirty="0"/>
              <a:t>Аналитические способности</a:t>
            </a:r>
          </a:p>
          <a:p>
            <a:r>
              <a:rPr lang="ru-RU" sz="3600" dirty="0"/>
              <a:t>Образное мышление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21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ru-RU" dirty="0"/>
              <a:t>Место работы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Научно-исследовательские институты</a:t>
            </a:r>
          </a:p>
          <a:p>
            <a:r>
              <a:rPr lang="ru-RU" dirty="0"/>
              <a:t>Учебные заведения</a:t>
            </a:r>
          </a:p>
          <a:p>
            <a:r>
              <a:rPr lang="ru-RU" dirty="0"/>
              <a:t>Редакции журналов и газет</a:t>
            </a:r>
          </a:p>
          <a:p>
            <a:r>
              <a:rPr lang="ru-RU" dirty="0"/>
              <a:t>Библиотеки</a:t>
            </a:r>
          </a:p>
          <a:p>
            <a:r>
              <a:rPr lang="ru-RU" dirty="0"/>
              <a:t>Бюро переводов</a:t>
            </a:r>
          </a:p>
          <a:p>
            <a:r>
              <a:rPr lang="ru-RU" dirty="0"/>
              <a:t>Приемные в компаниях (секретарь-референт)</a:t>
            </a:r>
          </a:p>
          <a:p>
            <a:r>
              <a:rPr lang="ru-RU" dirty="0"/>
              <a:t>Работа на дому (переводы)</a:t>
            </a:r>
          </a:p>
          <a:p>
            <a:r>
              <a:rPr lang="ru-RU" dirty="0"/>
              <a:t>Пресс-центры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37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dirty="0"/>
              <a:t>Неологизмы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525780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Словарный состав языка связан с жизнью общества, с изменениями, происходящими в исторической, экономической, культурной и других сферах.</a:t>
            </a:r>
          </a:p>
          <a:p>
            <a:pPr algn="just"/>
            <a:r>
              <a:rPr lang="ru-RU" dirty="0"/>
              <a:t>Одним из основных источников появления новых слов в языке является заимствование. Так, слова, заимствованные из английского языка, называются </a:t>
            </a:r>
            <a:r>
              <a:rPr lang="ru-RU" b="1" dirty="0"/>
              <a:t>англицизмами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22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rmAutofit/>
          </a:bodyPr>
          <a:lstStyle/>
          <a:p>
            <a:r>
              <a:rPr lang="ru-RU" dirty="0"/>
              <a:t>Анкетирование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Было проведено анкетирование с целью </a:t>
            </a:r>
            <a:r>
              <a:rPr lang="ru-RU" dirty="0" smtClean="0"/>
              <a:t>понять, насколько учащиеся нашей гимназии знают значение и происхождение этих слова:</a:t>
            </a:r>
            <a:endParaRPr lang="ru-RU" dirty="0"/>
          </a:p>
          <a:p>
            <a:r>
              <a:rPr lang="ru-RU" dirty="0"/>
              <a:t>Браузер</a:t>
            </a:r>
          </a:p>
          <a:p>
            <a:r>
              <a:rPr lang="ru-RU" dirty="0"/>
              <a:t>Провайдер</a:t>
            </a:r>
          </a:p>
          <a:p>
            <a:r>
              <a:rPr lang="ru-RU" dirty="0"/>
              <a:t>Прайс-лист</a:t>
            </a:r>
          </a:p>
          <a:p>
            <a:r>
              <a:rPr lang="ru-RU" dirty="0" err="1"/>
              <a:t>Прайм</a:t>
            </a:r>
            <a:r>
              <a:rPr lang="ru-RU" dirty="0"/>
              <a:t>-тайм</a:t>
            </a:r>
          </a:p>
          <a:p>
            <a:r>
              <a:rPr lang="ru-RU" dirty="0"/>
              <a:t>Электорат</a:t>
            </a:r>
          </a:p>
          <a:p>
            <a:r>
              <a:rPr lang="ru-RU" dirty="0"/>
              <a:t>Сайт</a:t>
            </a:r>
          </a:p>
          <a:p>
            <a:r>
              <a:rPr lang="ru-RU" dirty="0" err="1"/>
              <a:t>Троллинг</a:t>
            </a:r>
            <a:endParaRPr lang="ru-RU" dirty="0"/>
          </a:p>
          <a:p>
            <a:r>
              <a:rPr lang="ru-RU" dirty="0"/>
              <a:t>Постер</a:t>
            </a:r>
          </a:p>
          <a:p>
            <a:r>
              <a:rPr lang="ru-RU" dirty="0"/>
              <a:t>Кликать</a:t>
            </a:r>
          </a:p>
          <a:p>
            <a:r>
              <a:rPr lang="en-US" dirty="0" smtClean="0"/>
              <a:t>C</a:t>
            </a:r>
            <a:r>
              <a:rPr lang="ru-RU" dirty="0" err="1" smtClean="0"/>
              <a:t>мартфон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0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Результаты анкетирования</a:t>
            </a:r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4149"/>
              </p:ext>
            </p:extLst>
          </p:nvPr>
        </p:nvGraphicFramePr>
        <p:xfrm>
          <a:off x="0" y="1412776"/>
          <a:ext cx="9144000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660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dirty="0"/>
              <a:t>Состав команды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445224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Акиваев</a:t>
            </a:r>
            <a:r>
              <a:rPr lang="ru-RU" sz="2400" dirty="0" smtClean="0"/>
              <a:t> Леон</a:t>
            </a:r>
          </a:p>
          <a:p>
            <a:r>
              <a:rPr lang="ru-RU" sz="2400" dirty="0" smtClean="0"/>
              <a:t>Волков Дмитрий</a:t>
            </a:r>
            <a:endParaRPr lang="ru-RU" sz="2400" dirty="0" smtClean="0"/>
          </a:p>
          <a:p>
            <a:r>
              <a:rPr lang="ru-RU" sz="2400" dirty="0" err="1" smtClean="0"/>
              <a:t>Гургов</a:t>
            </a:r>
            <a:r>
              <a:rPr lang="ru-RU" sz="2400" dirty="0" smtClean="0"/>
              <a:t> Моисей</a:t>
            </a:r>
          </a:p>
          <a:p>
            <a:r>
              <a:rPr lang="ru-RU" sz="2400" dirty="0" smtClean="0"/>
              <a:t>Козлов </a:t>
            </a:r>
            <a:r>
              <a:rPr lang="ru-RU" sz="2400" dirty="0"/>
              <a:t>Никита</a:t>
            </a:r>
          </a:p>
          <a:p>
            <a:r>
              <a:rPr lang="ru-RU" sz="2400" dirty="0"/>
              <a:t>Кукушкин Иван</a:t>
            </a:r>
          </a:p>
          <a:p>
            <a:r>
              <a:rPr lang="ru-RU" sz="2400" dirty="0" err="1" smtClean="0"/>
              <a:t>Хейнманн</a:t>
            </a:r>
            <a:r>
              <a:rPr lang="ru-RU" sz="2400" dirty="0" smtClean="0"/>
              <a:t> Евгений</a:t>
            </a:r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r>
              <a:rPr lang="ru-RU" dirty="0"/>
              <a:t>Руководители проекта: Кабанова К. С., </a:t>
            </a:r>
            <a:r>
              <a:rPr lang="ru-RU" dirty="0" err="1"/>
              <a:t>Ферзиллаева</a:t>
            </a:r>
            <a:r>
              <a:rPr lang="ru-RU" dirty="0"/>
              <a:t> А. 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24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/>
              <a:t>Список литературы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/>
          <a:lstStyle/>
          <a:p>
            <a:r>
              <a:rPr lang="en-US" sz="4000" dirty="0"/>
              <a:t>Ru.wikipedia.org</a:t>
            </a:r>
          </a:p>
          <a:p>
            <a:r>
              <a:rPr lang="en-US" sz="4000" dirty="0"/>
              <a:t>En.wikipedia.org</a:t>
            </a:r>
          </a:p>
          <a:p>
            <a:r>
              <a:rPr lang="en-US" sz="4000" dirty="0"/>
              <a:t>Studynow.ru</a:t>
            </a:r>
          </a:p>
          <a:p>
            <a:r>
              <a:rPr lang="ru-RU" sz="4000" dirty="0"/>
              <a:t>Словарь иностранных слов (Н. Г. Комлев)</a:t>
            </a:r>
          </a:p>
          <a:p>
            <a:r>
              <a:rPr lang="ru-RU" sz="4000" dirty="0"/>
              <a:t>Толковый словарь Даля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52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8244408" cy="5229200"/>
          </a:xfrm>
        </p:spPr>
        <p:txBody>
          <a:bodyPr/>
          <a:lstStyle/>
          <a:p>
            <a:r>
              <a:rPr lang="ru-RU" sz="9600" dirty="0"/>
              <a:t>Спасибо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04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221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Проект 7-8х классов гимназии №1540 </vt:lpstr>
      <vt:lpstr>Презентация PowerPoint</vt:lpstr>
      <vt:lpstr>Цели проекта</vt:lpstr>
      <vt:lpstr>Лингвист </vt:lpstr>
      <vt:lpstr>Личные качества </vt:lpstr>
      <vt:lpstr>Место работы </vt:lpstr>
      <vt:lpstr>Неологизмы </vt:lpstr>
      <vt:lpstr>Анкетирование </vt:lpstr>
      <vt:lpstr>Результаты анкетирования</vt:lpstr>
      <vt:lpstr>Состав команды </vt:lpstr>
      <vt:lpstr>Список литературы </vt:lpstr>
      <vt:lpstr>Презентация PowerPoint</vt:lpstr>
    </vt:vector>
  </TitlesOfParts>
  <Company>Moscow School 1540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7-8х классов гимназии №1540 </dc:title>
  <dc:creator>Angela Ferzillaewa</dc:creator>
  <cp:lastModifiedBy>Kira Kabanova</cp:lastModifiedBy>
  <cp:revision>9</cp:revision>
  <dcterms:created xsi:type="dcterms:W3CDTF">2012-03-15T06:59:41Z</dcterms:created>
  <dcterms:modified xsi:type="dcterms:W3CDTF">2012-03-15T09:56:27Z</dcterms:modified>
</cp:coreProperties>
</file>